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352" r:id="rId2"/>
    <p:sldId id="393" r:id="rId3"/>
    <p:sldId id="374" r:id="rId4"/>
    <p:sldId id="398" r:id="rId5"/>
    <p:sldId id="419" r:id="rId6"/>
    <p:sldId id="406" r:id="rId7"/>
    <p:sldId id="420" r:id="rId8"/>
    <p:sldId id="421" r:id="rId9"/>
    <p:sldId id="422" r:id="rId10"/>
    <p:sldId id="399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23" r:id="rId21"/>
    <p:sldId id="381" r:id="rId22"/>
    <p:sldId id="416" r:id="rId23"/>
    <p:sldId id="417" r:id="rId24"/>
    <p:sldId id="364" r:id="rId25"/>
    <p:sldId id="372" r:id="rId26"/>
    <p:sldId id="380" r:id="rId27"/>
    <p:sldId id="317" r:id="rId28"/>
    <p:sldId id="375" r:id="rId29"/>
    <p:sldId id="400" r:id="rId30"/>
    <p:sldId id="401" r:id="rId31"/>
    <p:sldId id="402" r:id="rId32"/>
    <p:sldId id="346" r:id="rId33"/>
    <p:sldId id="403" r:id="rId34"/>
    <p:sldId id="404" r:id="rId35"/>
    <p:sldId id="405" r:id="rId36"/>
    <p:sldId id="379" r:id="rId37"/>
    <p:sldId id="350" r:id="rId38"/>
    <p:sldId id="376" r:id="rId39"/>
    <p:sldId id="394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m0V2SbzZUsP05LVTHy3YtRCo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0" autoAdjust="0"/>
    <p:restoredTop sz="94004" autoAdjust="0"/>
  </p:normalViewPr>
  <p:slideViewPr>
    <p:cSldViewPr snapToGrid="0">
      <p:cViewPr varScale="1">
        <p:scale>
          <a:sx n="66" d="100"/>
          <a:sy n="66" d="100"/>
        </p:scale>
        <p:origin x="2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0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29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16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04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1524000" y="1988598"/>
            <a:ext cx="9144000" cy="1521364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EAAFF-FE0C-4084-11F9-F8B3E26F6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81214"/>
            <a:ext cx="12192000" cy="3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58A2C-75A2-6180-1CC5-B21A1BFD44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7" y="31035"/>
            <a:ext cx="1595654" cy="776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219897" y="659103"/>
            <a:ext cx="11169301" cy="650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0" y="1627444"/>
            <a:ext cx="12192000" cy="48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Char char="•"/>
              <a:defRPr sz="23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26" name="Google Shape;26;p49"/>
          <p:cNvSpPr txBox="1"/>
          <p:nvPr userDrawn="1"/>
        </p:nvSpPr>
        <p:spPr>
          <a:xfrm>
            <a:off x="1" y="600804"/>
            <a:ext cx="219896" cy="867538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59A4-873A-9F24-D0CF-49407B9C5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909"/>
            <a:ext cx="1197849" cy="582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BF003-DE94-8FC6-3C20-271FF86E13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19"/>
            <a:ext cx="11784330" cy="4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9A8C01-8DC2-97C8-4F54-16BE6D03727C}"/>
              </a:ext>
            </a:extLst>
          </p:cNvPr>
          <p:cNvCxnSpPr>
            <a:cxnSpLocks/>
          </p:cNvCxnSpPr>
          <p:nvPr userDrawn="1"/>
        </p:nvCxnSpPr>
        <p:spPr>
          <a:xfrm>
            <a:off x="0" y="146834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E00232-167D-C55B-1FD9-04BD27E02609}"/>
              </a:ext>
            </a:extLst>
          </p:cNvPr>
          <p:cNvSpPr txBox="1"/>
          <p:nvPr userDrawn="1"/>
        </p:nvSpPr>
        <p:spPr>
          <a:xfrm>
            <a:off x="15556230" y="3337560"/>
            <a:ext cx="1847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5" name="Google Shape;25;p49"/>
          <p:cNvSpPr txBox="1">
            <a:spLocks noGrp="1"/>
          </p:cNvSpPr>
          <p:nvPr>
            <p:ph type="sldNum" idx="12"/>
          </p:nvPr>
        </p:nvSpPr>
        <p:spPr>
          <a:xfrm>
            <a:off x="11784330" y="6460934"/>
            <a:ext cx="412640" cy="387127"/>
          </a:xfrm>
          <a:prstGeom prst="rect">
            <a:avLst/>
          </a:prstGeom>
          <a:solidFill>
            <a:srgbClr val="FB743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non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B8E955E-38D4-6645-BF9C-5404CE26DFBD}" type="datetime1">
              <a:rPr lang="en-US" smtClean="0"/>
              <a:t>12/28/2024</a:t>
            </a:fld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345440" y="2241458"/>
            <a:ext cx="1155192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Hibernate Application Development &amp; CRUD Operations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6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37FA4-B652-7090-F1C6-08D98D40B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5B4B-35B8-8F58-8D21-E6661072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Save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6847E-0872-700D-F9FF-30CFB8EEC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6F2F1-4F45-6A0A-FF67-66A14FFA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1546391"/>
            <a:ext cx="8875486" cy="47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Get All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D758E-4E30-9C36-2A7A-0CD85B86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8" y="1574001"/>
            <a:ext cx="8977086" cy="48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4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Delete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C34F4-1F9C-4D33-3B0A-BB5131B0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58" y="1521506"/>
            <a:ext cx="8977085" cy="48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8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Find A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A47FC-7D1D-38D9-ECA3-541850E6F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1584573"/>
            <a:ext cx="8841289" cy="47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9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Update a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A9C1-66C2-6567-3806-E4BD2E7A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9" y="1555211"/>
            <a:ext cx="9144000" cy="49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IStudentRepository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0E18E-259F-C5EF-F40A-C645A06B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666" y="1545771"/>
            <a:ext cx="8966390" cy="48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3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StudentRepository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E9D96-DC32-47BF-DC96-02D9A30D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914" y="1523355"/>
            <a:ext cx="9093200" cy="48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8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IStudentService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30BB0-2021-31CC-C1BC-368170DE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73" y="1519930"/>
            <a:ext cx="8967454" cy="48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E0787-A21C-BB38-9B63-D664383A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3" y="1556475"/>
            <a:ext cx="8810171" cy="47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module-info.java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C8389-D7D5-B814-061F-D58C67A3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592768"/>
            <a:ext cx="8824686" cy="47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8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 Management 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Implement CRUD (Create, Read, Update, Delete) operations to manage data effectively.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Utilize Hibernate to map Java objects to database tables, simplifying data persistence and retrieval.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User Interface Development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Design and develop a user-friendly interface using JavaFX, enabling seamless interaction with the application.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Implement features such as form input validation, error handling, and feedback mechanisms to enhance user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3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35374-751F-C159-2B7D-A33DD3E8B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F88A-84B9-51F4-79D3-47CC1958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hibernate.cfg.xml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FDA3-8EE8-BC4E-966A-F2819DE26C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8FA21-A9D6-93A0-796F-A59A489A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86" y="1513658"/>
            <a:ext cx="9093199" cy="48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7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GUI Application with JavaFX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852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Open IntelliJ, File | New |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97395-97A9-A9E7-E4FD-0999CE3A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6" y="1526162"/>
            <a:ext cx="5221315" cy="476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Check </a:t>
            </a:r>
            <a:r>
              <a:rPr lang="en-US" sz="2800" b="0" dirty="0" err="1"/>
              <a:t>FormFX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F509D-BADC-2332-0F49-2EF894ED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78" y="1506131"/>
            <a:ext cx="9209314" cy="495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2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Build the Architecture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F7BA4-7FED-F95E-BE01-3663F32D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42" y="1517117"/>
            <a:ext cx="8962572" cy="48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92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module-info.java in </a:t>
            </a:r>
            <a:r>
              <a:rPr lang="en-US" sz="2800" b="0" dirty="0" err="1"/>
              <a:t>JavaFXDemo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A498C-4057-A6FD-BABD-B8C7F7AAD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12" y="1522732"/>
            <a:ext cx="8931315" cy="48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92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Add Reference Another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897FF-A629-CD93-6458-6A595A45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58" y="1632913"/>
            <a:ext cx="8475600" cy="45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4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Open Student-</a:t>
            </a:r>
            <a:r>
              <a:rPr lang="en-US" sz="2800" b="0" dirty="0" err="1"/>
              <a:t>view.fxml</a:t>
            </a:r>
            <a:r>
              <a:rPr lang="en-US" sz="2800" b="0" dirty="0"/>
              <a:t> in </a:t>
            </a:r>
            <a:r>
              <a:rPr lang="en-US" sz="2800" b="0" dirty="0" err="1"/>
              <a:t>SceneBuilder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28D66-1A69-4B5E-ADEA-2938A870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20" y="1694633"/>
            <a:ext cx="8360229" cy="45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50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student-</a:t>
            </a:r>
            <a:r>
              <a:rPr lang="en-US" sz="2800" b="0" dirty="0" err="1"/>
              <a:t>view.fxml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CAE33-0B3D-FF3C-763B-803215DD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8" y="1640603"/>
            <a:ext cx="8545285" cy="45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4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7297A-AEFC-7F59-9B98-6653D25E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661E-FBD9-4121-0397-BE499161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student-</a:t>
            </a:r>
            <a:r>
              <a:rPr lang="en-US" sz="2800" b="0" dirty="0" err="1"/>
              <a:t>view.fxml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F4E35-AA0A-67AB-4A16-DC876C8C19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97485-B50A-1C6E-7F7F-EC9C3F63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579777"/>
            <a:ext cx="9006114" cy="48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4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Build CRUD Application with Repository Pattern using Hibernate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12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0A63-70FE-EA4F-E4FF-1E93C0AA0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EF4A-4C94-FA82-F8AE-39D62601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student-</a:t>
            </a:r>
            <a:r>
              <a:rPr lang="en-US" sz="2800" b="0" dirty="0" err="1"/>
              <a:t>view.fxml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61CFF-DD8A-23A5-E0E6-60FB8573F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CCA37-F49F-F34B-C3AC-E6AEAA06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1571103"/>
            <a:ext cx="8948057" cy="47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4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465E2-4E66-A5F9-D1C1-8C3A696C3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3B69-DE01-C0E2-36BF-56532F38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student-</a:t>
            </a:r>
            <a:r>
              <a:rPr lang="en-US" sz="2800" b="0" dirty="0" err="1"/>
              <a:t>view.fxml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33CBB-EA70-2F73-ACD2-0E95D3E725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B0978-E7F2-A0F0-AF20-065C36EE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634465"/>
            <a:ext cx="8875486" cy="475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85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StudentController.java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EF177-B109-1B4F-3639-2C77796C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1614152"/>
            <a:ext cx="8628743" cy="46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9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B29D6-D787-39D0-FC13-90390F22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10AE-2F13-0D63-19E1-B75262B9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StudentController.java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F0D15-57DA-1544-8B30-00D9ACD5A1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901A1-558B-20D0-BC9D-D2BA57FD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567271"/>
            <a:ext cx="9006114" cy="484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57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EA54-F893-5FC0-2859-237DAF4C3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F00F-BCDA-B3A7-3CFE-64D0F349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StudentController.java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24664-6DC4-3936-5776-81AA1299B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F0EA9-4B82-E6CC-F619-272FE9D9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35" y="1578894"/>
            <a:ext cx="8681742" cy="4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5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FE9E-D873-F62E-D50B-D9A58FBB1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E3E1-D58D-4DA6-7BEC-2D9E578E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StudentController.java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B2833-C67E-2971-F95A-AC88FC6376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1469E-BAA1-2E83-55D0-2AD5558C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63" y="1632830"/>
            <a:ext cx="8781143" cy="47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15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Show all student and get </a:t>
            </a:r>
            <a:r>
              <a:rPr lang="en-US" sz="2800" b="0" dirty="0" err="1"/>
              <a:t>StudentID</a:t>
            </a:r>
            <a:r>
              <a:rPr lang="en-US" sz="2800" b="0" dirty="0"/>
              <a:t> when click first cell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7304D-D8D3-814F-C165-54854FAF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1" y="1572667"/>
            <a:ext cx="8679543" cy="46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27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CRUD for Students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E4D9F-51FC-2EE4-7FE8-8833265F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57" y="1545634"/>
            <a:ext cx="9027886" cy="48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69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Run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43480-6B65-EF1E-9059-FE6F586D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49" y="1664697"/>
            <a:ext cx="8487313" cy="45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12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9725" lvl="1" indent="0" algn="just">
              <a:lnSpc>
                <a:spcPct val="120000"/>
              </a:lnSpc>
              <a:buNone/>
            </a:pPr>
            <a:r>
              <a:rPr lang="en-US" sz="2800" dirty="0"/>
              <a:t>Concepts were introduced:</a:t>
            </a:r>
            <a:endParaRPr lang="en-US" sz="2600" dirty="0"/>
          </a:p>
          <a:p>
            <a:pPr lvl="1" algn="just">
              <a:lnSpc>
                <a:spcPct val="120000"/>
              </a:lnSpc>
            </a:pPr>
            <a:r>
              <a:rPr lang="en-US" sz="2600" dirty="0"/>
              <a:t>Implement CRUD (Create, Read, Update, Delete) operations to manage data effectively.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/>
              <a:t>Utilize Hibernate to map Java objects to database tables, simplifying data persistence and retrieval.</a:t>
            </a:r>
            <a:endParaRPr lang="en-US" dirty="0"/>
          </a:p>
          <a:p>
            <a:pPr lvl="1" algn="just">
              <a:lnSpc>
                <a:spcPct val="120000"/>
              </a:lnSpc>
            </a:pPr>
            <a:r>
              <a:rPr lang="en-US" sz="2600" dirty="0"/>
              <a:t>Design and develop a user-friendly interface using JavaFX, enabling seamless interaction with the application.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/>
              <a:t>Implement features such as form input validation, error handling, and feedback mechanisms to enhance user experience.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1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1C2C-A14B-022B-2A71-CA5D87D3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D684-C853-E385-604E-5946EBE9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File New Project SBA301_Hibernate_Project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C2F79-6F44-0890-A186-8414DF124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F3509-E933-CD53-E752-B6DAC25A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24" y="1718347"/>
            <a:ext cx="4886352" cy="443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3B9D-989E-1A79-9228-8836A079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3029-7586-960E-6A39-45BC2AA7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the Structure Project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8F4FA-E6D1-E18F-2078-36D32307E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6873D-9712-4163-0225-3CCA946F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8" y="1548960"/>
            <a:ext cx="9043986" cy="486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3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98A77-3C85-81E3-83E8-CB49ACE0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546066"/>
            <a:ext cx="8801099" cy="47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8691-8921-BBF3-70CD-DB615E3F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D216-8D5F-AAF8-FB83-855520DC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CB831-1B1E-E05C-961C-35AE2138B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5AD15-9697-D5F0-7FC9-1AEC6EA8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3" y="1546572"/>
            <a:ext cx="8972549" cy="48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06563-5896-79A3-F460-6497A75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D29F-AF81-656A-D1AF-F2387515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Book.java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ABC66-90CC-B092-600B-EC7628E63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959E9-C3D0-3615-80D7-7C76825F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3" y="1515163"/>
            <a:ext cx="9015412" cy="48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6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61F2-12D9-6C9D-4219-F9642FF9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6EBE-A086-199B-60AF-1604A034C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Book.java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66486-8300-4A2D-A943-3F5BCFD83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3C407-5A47-507E-5975-8C7DDA25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539801"/>
            <a:ext cx="8910637" cy="47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5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6748</TotalTime>
  <Words>353</Words>
  <Application>Microsoft Office PowerPoint</Application>
  <PresentationFormat>Widescreen</PresentationFormat>
  <Paragraphs>87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Noto Sans Symbols</vt:lpstr>
      <vt:lpstr>Wingdings</vt:lpstr>
      <vt:lpstr>Office Theme</vt:lpstr>
      <vt:lpstr>Hibernate Application Development &amp; CRUD Operations</vt:lpstr>
      <vt:lpstr>Objectives</vt:lpstr>
      <vt:lpstr>Build CRUD Application with Repository Pattern using Hibernate</vt:lpstr>
      <vt:lpstr>File New Project SBA301_Hibernate_Project</vt:lpstr>
      <vt:lpstr>Create the Structure Project</vt:lpstr>
      <vt:lpstr>Create Student.java</vt:lpstr>
      <vt:lpstr>Create Student.java</vt:lpstr>
      <vt:lpstr>Create Book.java</vt:lpstr>
      <vt:lpstr>Create Book.java</vt:lpstr>
      <vt:lpstr>Save Student in StudentDAO</vt:lpstr>
      <vt:lpstr>Get All Student in StudentDAO</vt:lpstr>
      <vt:lpstr>Delete Student in StudentDAO</vt:lpstr>
      <vt:lpstr>Find A Student in StudentDAO</vt:lpstr>
      <vt:lpstr>Update a Student in StudentDAO</vt:lpstr>
      <vt:lpstr>Create IStudentRepository</vt:lpstr>
      <vt:lpstr>Create StudentRepository</vt:lpstr>
      <vt:lpstr>Create IStudentService</vt:lpstr>
      <vt:lpstr>Create StudentService</vt:lpstr>
      <vt:lpstr>Create module-info.java</vt:lpstr>
      <vt:lpstr>Create hibernate.cfg.xml</vt:lpstr>
      <vt:lpstr>Design GUI Application with JavaFX</vt:lpstr>
      <vt:lpstr>Open IntelliJ, File | New | Maven Project</vt:lpstr>
      <vt:lpstr>Check FormFX</vt:lpstr>
      <vt:lpstr>Build the Architecture</vt:lpstr>
      <vt:lpstr>Edit module-info.java in JavaFXDemo</vt:lpstr>
      <vt:lpstr>Add Reference Another Project</vt:lpstr>
      <vt:lpstr>Open Student-view.fxml in SceneBuilder</vt:lpstr>
      <vt:lpstr>Edit student-view.fxml</vt:lpstr>
      <vt:lpstr>Edit student-view.fxml</vt:lpstr>
      <vt:lpstr>Edit student-view.fxml</vt:lpstr>
      <vt:lpstr>Edit student-view.fxml</vt:lpstr>
      <vt:lpstr>Edit the StudentController.java</vt:lpstr>
      <vt:lpstr>Edit the StudentController.java</vt:lpstr>
      <vt:lpstr>Edit the StudentController.java</vt:lpstr>
      <vt:lpstr>Edit the StudentController.java</vt:lpstr>
      <vt:lpstr>Show all student and get StudentID when click first cell</vt:lpstr>
      <vt:lpstr>CRUD for Students</vt:lpstr>
      <vt:lpstr>Run Project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OData in ASP.NET Core Web API</dc:title>
  <dc:creator>Thanh Van</dc:creator>
  <cp:lastModifiedBy>Lam Nguyen Ngoc</cp:lastModifiedBy>
  <cp:revision>538</cp:revision>
  <dcterms:created xsi:type="dcterms:W3CDTF">2021-01-25T08:25:31Z</dcterms:created>
  <dcterms:modified xsi:type="dcterms:W3CDTF">2024-12-28T15:35:21Z</dcterms:modified>
</cp:coreProperties>
</file>